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50" r:id="rId4"/>
    <p:sldMasterId id="214748365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8" roundtripDataSignature="AMtx7mh9Fj77CtiKWhrv9na/WPR+IsuN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3.jpg>
</file>

<file path=ppt/media/image4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394335f4b8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394335f4b8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2394335f4b8_1_0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394335f4b8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394335f4b8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2394335f4b8_1_7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394335f4b8_1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394335f4b8_1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2394335f4b8_1_33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394335f4b8_1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394335f4b8_1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2394335f4b8_1_43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394335f4b8_1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394335f4b8_1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2394335f4b8_1_23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394335f4b8_1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394335f4b8_1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2394335f4b8_1_78:notes"/>
          <p:cNvSpPr txBox="1"/>
          <p:nvPr>
            <p:ph idx="12" type="sldNum"/>
          </p:nvPr>
        </p:nvSpPr>
        <p:spPr>
          <a:xfrm>
            <a:off x="3884612" y="8685212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/>
          <p:nvPr>
            <p:ph idx="1" type="body"/>
          </p:nvPr>
        </p:nvSpPr>
        <p:spPr>
          <a:xfrm>
            <a:off x="1" y="3509963"/>
            <a:ext cx="12191999" cy="1011980"/>
          </a:xfrm>
          <a:prstGeom prst="rect">
            <a:avLst/>
          </a:prstGeom>
          <a:solidFill>
            <a:srgbClr val="8592BC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00"/>
              <a:buNone/>
              <a:defRPr sz="100">
                <a:solidFill>
                  <a:schemeClr val="l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type="ctrTitle"/>
          </p:nvPr>
        </p:nvSpPr>
        <p:spPr>
          <a:xfrm>
            <a:off x="1524000" y="1122363"/>
            <a:ext cx="9144000" cy="163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2" type="subTitle"/>
          </p:nvPr>
        </p:nvSpPr>
        <p:spPr>
          <a:xfrm>
            <a:off x="602166" y="3787947"/>
            <a:ext cx="6445405" cy="5082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Clr>
                <a:srgbClr val="0C2577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13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5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>
                <a:solidFill>
                  <a:srgbClr val="002060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>
                <a:solidFill>
                  <a:srgbClr val="002060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>
                <a:solidFill>
                  <a:srgbClr val="002060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0" type="dt"/>
          </p:nvPr>
        </p:nvSpPr>
        <p:spPr>
          <a:xfrm>
            <a:off x="266700" y="6557962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5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2" type="sldNum"/>
          </p:nvPr>
        </p:nvSpPr>
        <p:spPr>
          <a:xfrm>
            <a:off x="9629775" y="6492875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7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0" type="dt"/>
          </p:nvPr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17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>
                <a:solidFill>
                  <a:srgbClr val="002060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>
                <a:solidFill>
                  <a:srgbClr val="002060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>
                <a:solidFill>
                  <a:srgbClr val="002060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0" type="dt"/>
          </p:nvPr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12" type="sldNum"/>
          </p:nvPr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" name="Google Shape;56;p18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>
                <a:solidFill>
                  <a:srgbClr val="002060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>
                <a:solidFill>
                  <a:srgbClr val="002060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>
                <a:solidFill>
                  <a:srgbClr val="002060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0" type="dt"/>
          </p:nvPr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9"/>
          <p:cNvSpPr txBox="1"/>
          <p:nvPr>
            <p:ph idx="12" type="sldNum"/>
          </p:nvPr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19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00206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>
                <a:solidFill>
                  <a:srgbClr val="00206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20"/>
          <p:cNvSpPr txBox="1"/>
          <p:nvPr>
            <p:ph idx="10" type="dt"/>
          </p:nvPr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0"/>
          <p:cNvSpPr txBox="1"/>
          <p:nvPr>
            <p:ph idx="12" type="sldNum"/>
          </p:nvPr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20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rgbClr val="00206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3200"/>
              <a:buChar char="•"/>
              <a:defRPr sz="3200">
                <a:solidFill>
                  <a:srgbClr val="002060"/>
                </a:solidFill>
              </a:defRPr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 sz="2800">
                <a:solidFill>
                  <a:srgbClr val="002060"/>
                </a:solidFill>
              </a:defRPr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 sz="2400">
                <a:solidFill>
                  <a:srgbClr val="002060"/>
                </a:solidFill>
              </a:defRPr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 sz="2000">
                <a:solidFill>
                  <a:srgbClr val="002060"/>
                </a:solidFill>
              </a:defRPr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 sz="2000">
                <a:solidFill>
                  <a:srgbClr val="002060"/>
                </a:solidFill>
              </a:defRPr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3" name="Google Shape;73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1600"/>
              <a:buNone/>
              <a:defRPr sz="1600">
                <a:solidFill>
                  <a:srgbClr val="00206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21"/>
          <p:cNvSpPr txBox="1"/>
          <p:nvPr>
            <p:ph idx="10" type="dt"/>
          </p:nvPr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2" type="sldNum"/>
          </p:nvPr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Google Shape;76;p21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  <a:defRPr b="1" sz="2400">
                <a:solidFill>
                  <a:srgbClr val="00206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0" name="Google Shape;80;p2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>
                <a:solidFill>
                  <a:srgbClr val="002060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>
                <a:solidFill>
                  <a:srgbClr val="002060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>
                <a:solidFill>
                  <a:srgbClr val="002060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400"/>
              <a:buNone/>
              <a:defRPr b="1" sz="2400">
                <a:solidFill>
                  <a:srgbClr val="00206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2" name="Google Shape;82;p2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Char char="•"/>
              <a:defRPr>
                <a:solidFill>
                  <a:srgbClr val="002060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400"/>
              <a:buChar char="•"/>
              <a:defRPr>
                <a:solidFill>
                  <a:srgbClr val="002060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2000"/>
              <a:buChar char="•"/>
              <a:defRPr>
                <a:solidFill>
                  <a:srgbClr val="002060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2060"/>
              </a:buClr>
              <a:buSzPts val="1800"/>
              <a:buChar char="•"/>
              <a:defRPr>
                <a:solidFill>
                  <a:srgbClr val="002060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0" type="dt"/>
          </p:nvPr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2" type="sldNum"/>
          </p:nvPr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5" name="Google Shape;85;p22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00206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0" type="dt"/>
          </p:nvPr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23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4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9" Type="http://schemas.openxmlformats.org/officeDocument/2006/relationships/theme" Target="../theme/theme3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/>
        </p:nvSpPr>
        <p:spPr>
          <a:xfrm>
            <a:off x="0" y="6465887"/>
            <a:ext cx="12192000" cy="404812"/>
          </a:xfrm>
          <a:prstGeom prst="rect">
            <a:avLst/>
          </a:prstGeom>
          <a:solidFill>
            <a:srgbClr val="0C2577"/>
          </a:solidFill>
          <a:ln>
            <a:noFill/>
          </a:ln>
        </p:spPr>
        <p:txBody>
          <a:bodyPr anchorCtr="0" anchor="t" bIns="34250" lIns="68525" spcFirstLastPara="1" rIns="68525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623550" y="230187"/>
            <a:ext cx="1460500" cy="14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 txBox="1"/>
          <p:nvPr/>
        </p:nvSpPr>
        <p:spPr>
          <a:xfrm>
            <a:off x="0" y="0"/>
            <a:ext cx="12192000" cy="3509962"/>
          </a:xfrm>
          <a:prstGeom prst="rect">
            <a:avLst/>
          </a:prstGeom>
          <a:solidFill>
            <a:srgbClr val="0C2577"/>
          </a:solidFill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2577"/>
              </a:buClr>
              <a:buSzPts val="100"/>
              <a:buFont typeface="Georgia"/>
              <a:buNone/>
            </a:pPr>
            <a:r>
              <a:rPr b="0" i="0" lang="en-US" sz="100" u="none">
                <a:solidFill>
                  <a:srgbClr val="0C2577"/>
                </a:solidFill>
                <a:latin typeface="Georgia"/>
                <a:ea typeface="Georgia"/>
                <a:cs typeface="Georgia"/>
                <a:sym typeface="Georgia"/>
              </a:rPr>
              <a:t>..</a:t>
            </a:r>
            <a:endParaRPr/>
          </a:p>
        </p:txBody>
      </p:sp>
      <p:pic>
        <p:nvPicPr>
          <p:cNvPr id="13" name="Google Shape;13;p1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50812" y="4852987"/>
            <a:ext cx="1244600" cy="124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2"/>
          <p:cNvSpPr txBox="1"/>
          <p:nvPr/>
        </p:nvSpPr>
        <p:spPr>
          <a:xfrm>
            <a:off x="1619250" y="5013325"/>
            <a:ext cx="5559425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98A"/>
              </a:buClr>
              <a:buSzPts val="1800"/>
              <a:buFont typeface="Georgia"/>
              <a:buNone/>
            </a:pPr>
            <a:r>
              <a:rPr b="1" i="0" lang="en-US" sz="1800" u="none">
                <a:solidFill>
                  <a:srgbClr val="23298A"/>
                </a:solidFill>
                <a:latin typeface="Georgia"/>
                <a:ea typeface="Georgia"/>
                <a:cs typeface="Georgia"/>
                <a:sym typeface="Georgia"/>
              </a:rPr>
              <a:t>Dr. Shyama Prasad Mukherjee International Institute of Information Technology, Naya Raipur </a:t>
            </a:r>
            <a:endParaRPr/>
          </a:p>
        </p:txBody>
      </p:sp>
      <p:sp>
        <p:nvSpPr>
          <p:cNvPr id="15" name="Google Shape;15;p12"/>
          <p:cNvSpPr txBox="1"/>
          <p:nvPr/>
        </p:nvSpPr>
        <p:spPr>
          <a:xfrm>
            <a:off x="8374062" y="3787775"/>
            <a:ext cx="3171825" cy="427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Georgia"/>
              <a:buNone/>
            </a:pPr>
            <a:r>
              <a:rPr b="0" i="0" lang="en-US" sz="20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Date:</a:t>
            </a:r>
            <a:endParaRPr/>
          </a:p>
        </p:txBody>
      </p:sp>
      <p:sp>
        <p:nvSpPr>
          <p:cNvPr id="16" name="Google Shape;16;p1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12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4"/>
          <p:cNvSpPr txBox="1"/>
          <p:nvPr/>
        </p:nvSpPr>
        <p:spPr>
          <a:xfrm>
            <a:off x="0" y="6465887"/>
            <a:ext cx="12192000" cy="404812"/>
          </a:xfrm>
          <a:prstGeom prst="rect">
            <a:avLst/>
          </a:prstGeom>
          <a:solidFill>
            <a:srgbClr val="0C2577"/>
          </a:solidFill>
          <a:ln>
            <a:noFill/>
          </a:ln>
        </p:spPr>
        <p:txBody>
          <a:bodyPr anchorCtr="0" anchor="t" bIns="34250" lIns="68525" spcFirstLastPara="1" rIns="68525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" name="Google Shape;26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623550" y="230187"/>
            <a:ext cx="1460500" cy="14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4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14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14"/>
          <p:cNvSpPr txBox="1"/>
          <p:nvPr>
            <p:ph idx="10" type="dt"/>
          </p:nvPr>
        </p:nvSpPr>
        <p:spPr>
          <a:xfrm>
            <a:off x="266700" y="6557962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14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14"/>
          <p:cNvSpPr txBox="1"/>
          <p:nvPr>
            <p:ph idx="12" type="sldNum"/>
          </p:nvPr>
        </p:nvSpPr>
        <p:spPr>
          <a:xfrm>
            <a:off x="9629775" y="6492875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6"/>
          <p:cNvSpPr txBox="1"/>
          <p:nvPr/>
        </p:nvSpPr>
        <p:spPr>
          <a:xfrm>
            <a:off x="0" y="6465887"/>
            <a:ext cx="12192000" cy="404812"/>
          </a:xfrm>
          <a:prstGeom prst="rect">
            <a:avLst/>
          </a:prstGeom>
          <a:solidFill>
            <a:srgbClr val="0C2577"/>
          </a:solidFill>
          <a:ln>
            <a:noFill/>
          </a:ln>
        </p:spPr>
        <p:txBody>
          <a:bodyPr anchorCtr="0" anchor="t" bIns="34250" lIns="68525" spcFirstLastPara="1" rIns="68525" wrap="square" tIns="342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16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16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16"/>
          <p:cNvSpPr txBox="1"/>
          <p:nvPr>
            <p:ph idx="10" type="dt"/>
          </p:nvPr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16"/>
          <p:cNvSpPr txBox="1"/>
          <p:nvPr>
            <p:ph idx="12" type="sldNum"/>
          </p:nvPr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  <a:defRPr b="0" i="0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4;p1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623550" y="230187"/>
            <a:ext cx="1460500" cy="14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6"/>
          <p:cNvSpPr txBox="1"/>
          <p:nvPr>
            <p:ph idx="11" type="ftr"/>
          </p:nvPr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4.jpg"/><Relationship Id="rId5" Type="http://schemas.openxmlformats.org/officeDocument/2006/relationships/image" Target="../media/image8.png"/><Relationship Id="rId6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/>
          <p:nvPr>
            <p:ph idx="1" type="body"/>
          </p:nvPr>
        </p:nvSpPr>
        <p:spPr>
          <a:xfrm>
            <a:off x="0" y="3509962"/>
            <a:ext cx="12192000" cy="1011237"/>
          </a:xfrm>
          <a:prstGeom prst="rect">
            <a:avLst/>
          </a:prstGeom>
          <a:solidFill>
            <a:srgbClr val="8592BC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"/>
              <a:buNone/>
            </a:pPr>
            <a:r>
              <a:t/>
            </a:r>
            <a:endParaRPr sz="100">
              <a:solidFill>
                <a:schemeClr val="lt2"/>
              </a:solidFill>
            </a:endParaRPr>
          </a:p>
        </p:txBody>
      </p:sp>
      <p:sp>
        <p:nvSpPr>
          <p:cNvPr id="96" name="Google Shape;96;p1"/>
          <p:cNvSpPr txBox="1"/>
          <p:nvPr>
            <p:ph type="ctrTitle"/>
          </p:nvPr>
        </p:nvSpPr>
        <p:spPr>
          <a:xfrm>
            <a:off x="1524000" y="1122362"/>
            <a:ext cx="9144000" cy="163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Georgia"/>
              <a:buNone/>
            </a:pPr>
            <a:r>
              <a:rPr b="1" i="0" lang="en-US" sz="48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SDR-Based Spectrum Sensing</a:t>
            </a:r>
            <a:endParaRPr/>
          </a:p>
        </p:txBody>
      </p:sp>
      <p:sp>
        <p:nvSpPr>
          <p:cNvPr id="97" name="Google Shape;97;p1"/>
          <p:cNvSpPr txBox="1"/>
          <p:nvPr>
            <p:ph idx="2" type="subTitle"/>
          </p:nvPr>
        </p:nvSpPr>
        <p:spPr>
          <a:xfrm>
            <a:off x="7346950" y="3159125"/>
            <a:ext cx="4727575" cy="1595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0" i="0" lang="en-US" sz="2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Student’s Name: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b="0" i="0" lang="en-US" sz="2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Amitesh Singh(211010214)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</a:pPr>
            <a:r>
              <a:rPr b="0" i="0" lang="en-US" sz="2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Bhavesh Balendra(211010221)</a:t>
            </a:r>
            <a:endParaRPr b="0" i="0" sz="2400" u="non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Clr>
                <a:srgbClr val="0C2577"/>
              </a:buClr>
              <a:buSzPts val="2400"/>
              <a:buFont typeface="Arial"/>
              <a:buNone/>
            </a:pPr>
            <a:r>
              <a:t/>
            </a:r>
            <a:endParaRPr b="0" i="0" sz="2400" u="non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3009900" y="6492875"/>
            <a:ext cx="60055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Georgia"/>
              <a:buNone/>
            </a:pPr>
            <a:r>
              <a:rPr b="0" i="0" lang="en-US" sz="16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International Institute of Information Technology, Naya Raipur</a:t>
            </a:r>
            <a:endParaRPr/>
          </a:p>
        </p:txBody>
      </p:sp>
      <p:sp>
        <p:nvSpPr>
          <p:cNvPr id="99" name="Google Shape;99;p1"/>
          <p:cNvSpPr txBox="1"/>
          <p:nvPr>
            <p:ph idx="2" type="subTitle"/>
          </p:nvPr>
        </p:nvSpPr>
        <p:spPr>
          <a:xfrm>
            <a:off x="1623550" y="3606475"/>
            <a:ext cx="5502900" cy="15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Guided By : Dr. Shrivishal Tripathi</a:t>
            </a:r>
            <a:endParaRPr b="0" i="0" sz="2400" u="non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850"/>
              </a:spcBef>
              <a:spcAft>
                <a:spcPts val="0"/>
              </a:spcAft>
              <a:buClr>
                <a:srgbClr val="0C2577"/>
              </a:buClr>
              <a:buSzPts val="2400"/>
              <a:buFont typeface="Arial"/>
              <a:buNone/>
            </a:pPr>
            <a:r>
              <a:t/>
            </a:r>
            <a:endParaRPr b="0" i="0" sz="2400" u="non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Range of RTL-SDR is from </a:t>
            </a:r>
            <a:r>
              <a:rPr lang="en-US"/>
              <a:t>24 Mhz</a:t>
            </a:r>
            <a:r>
              <a:rPr b="0" i="0" lang="en-US" sz="28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 to 1.7Ghz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Audio is quite not audible.</a:t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9"/>
          <p:cNvSpPr txBox="1"/>
          <p:nvPr>
            <p:ph type="title"/>
          </p:nvPr>
        </p:nvSpPr>
        <p:spPr>
          <a:xfrm>
            <a:off x="474662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Calibri"/>
              <a:buNone/>
            </a:pPr>
            <a:r>
              <a:rPr b="1" i="0" lang="en-US" sz="4400" u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Result </a:t>
            </a:r>
            <a:endParaRPr/>
          </a:p>
        </p:txBody>
      </p:sp>
      <p:sp>
        <p:nvSpPr>
          <p:cNvPr id="179" name="Google Shape;179;p9"/>
          <p:cNvSpPr txBox="1"/>
          <p:nvPr/>
        </p:nvSpPr>
        <p:spPr>
          <a:xfrm>
            <a:off x="266700" y="6557962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b="0" i="0" lang="en-US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/>
          </a:p>
        </p:txBody>
      </p:sp>
      <p:sp>
        <p:nvSpPr>
          <p:cNvPr id="180" name="Google Shape;180;p9"/>
          <p:cNvSpPr txBox="1"/>
          <p:nvPr/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r>
              <a:rPr b="0" i="0" lang="en-US" sz="1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International Institute of Information Technology, Naya Raipur</a:t>
            </a:r>
            <a:endParaRPr/>
          </a:p>
        </p:txBody>
      </p:sp>
      <p:sp>
        <p:nvSpPr>
          <p:cNvPr id="181" name="Google Shape;181;p9"/>
          <p:cNvSpPr txBox="1"/>
          <p:nvPr/>
        </p:nvSpPr>
        <p:spPr>
          <a:xfrm>
            <a:off x="9629775" y="6492875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 txBox="1"/>
          <p:nvPr/>
        </p:nvSpPr>
        <p:spPr>
          <a:xfrm>
            <a:off x="0" y="3175"/>
            <a:ext cx="12192000" cy="4727575"/>
          </a:xfrm>
          <a:prstGeom prst="rect">
            <a:avLst/>
          </a:prstGeom>
          <a:solidFill>
            <a:srgbClr val="0C257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2577"/>
              </a:buClr>
              <a:buSzPts val="100"/>
              <a:buFont typeface="Georgia"/>
              <a:buNone/>
            </a:pPr>
            <a:r>
              <a:rPr b="0" i="0" lang="en-US" sz="100" u="none">
                <a:solidFill>
                  <a:srgbClr val="0C2577"/>
                </a:solidFill>
                <a:latin typeface="Georgia"/>
                <a:ea typeface="Georgia"/>
                <a:cs typeface="Georgia"/>
                <a:sym typeface="Georgia"/>
              </a:rPr>
              <a:t>..</a:t>
            </a:r>
            <a:endParaRPr/>
          </a:p>
        </p:txBody>
      </p:sp>
      <p:sp>
        <p:nvSpPr>
          <p:cNvPr id="187" name="Google Shape;187;p11"/>
          <p:cNvSpPr txBox="1"/>
          <p:nvPr>
            <p:ph type="title"/>
          </p:nvPr>
        </p:nvSpPr>
        <p:spPr>
          <a:xfrm>
            <a:off x="931862" y="1536700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Georgia"/>
              <a:buNone/>
            </a:pPr>
            <a:r>
              <a:rPr b="1" i="0" lang="en-US" sz="4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Thank you</a:t>
            </a:r>
            <a:endParaRPr/>
          </a:p>
        </p:txBody>
      </p:sp>
      <p:pic>
        <p:nvPicPr>
          <p:cNvPr id="188" name="Google Shape;18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" y="5002212"/>
            <a:ext cx="1244600" cy="124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1"/>
          <p:cNvSpPr txBox="1"/>
          <p:nvPr/>
        </p:nvSpPr>
        <p:spPr>
          <a:xfrm>
            <a:off x="1652587" y="5162550"/>
            <a:ext cx="5559425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298A"/>
              </a:buClr>
              <a:buSzPts val="1800"/>
              <a:buFont typeface="Georgia"/>
              <a:buNone/>
            </a:pPr>
            <a:r>
              <a:rPr b="1" i="0" lang="en-US" sz="1800" u="none">
                <a:solidFill>
                  <a:srgbClr val="23298A"/>
                </a:solidFill>
                <a:latin typeface="Georgia"/>
                <a:ea typeface="Georgia"/>
                <a:cs typeface="Georgia"/>
                <a:sym typeface="Georgia"/>
              </a:rPr>
              <a:t>Dr. Shyama Prasad Mukherjee International Institute of Information Technology, Naya Raipur </a:t>
            </a:r>
            <a:endParaRPr/>
          </a:p>
        </p:txBody>
      </p:sp>
      <p:sp>
        <p:nvSpPr>
          <p:cNvPr id="190" name="Google Shape;190;p11"/>
          <p:cNvSpPr txBox="1"/>
          <p:nvPr/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b="0" i="0" lang="en-US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/>
          </a:p>
        </p:txBody>
      </p:sp>
      <p:sp>
        <p:nvSpPr>
          <p:cNvPr id="191" name="Google Shape;191;p11"/>
          <p:cNvSpPr txBox="1"/>
          <p:nvPr/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sp>
        <p:nvSpPr>
          <p:cNvPr id="192" name="Google Shape;192;p11"/>
          <p:cNvSpPr txBox="1"/>
          <p:nvPr/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r>
              <a:rPr b="0" i="0" lang="en-US" sz="1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International Institute of Information Technology, Naya Raipur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/>
          <p:nvPr>
            <p:ph idx="1" type="body"/>
          </p:nvPr>
        </p:nvSpPr>
        <p:spPr>
          <a:xfrm>
            <a:off x="698500" y="1690687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SDR-Based Spectrum Sensing refers to the process of detecting and characterizing signals in the electromagnetic spectrum using Software-Defined Radio (SDR) technology. SDR technology enables radio communication systems to be implemented in software, which makes it possible to reconfigure or reprogram the radio systems in real-time.</a:t>
            </a:r>
            <a:endParaRPr/>
          </a:p>
        </p:txBody>
      </p:sp>
      <p:sp>
        <p:nvSpPr>
          <p:cNvPr id="105" name="Google Shape;105;p2"/>
          <p:cNvSpPr txBox="1"/>
          <p:nvPr>
            <p:ph type="title"/>
          </p:nvPr>
        </p:nvSpPr>
        <p:spPr>
          <a:xfrm>
            <a:off x="838200" y="365125"/>
            <a:ext cx="97790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Calibri"/>
              <a:buNone/>
            </a:pPr>
            <a:r>
              <a:rPr b="1" i="0" lang="en-US" sz="4400" u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266700" y="6557962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b="0" i="0" lang="en-US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/>
          </a:p>
        </p:txBody>
      </p:sp>
      <p:sp>
        <p:nvSpPr>
          <p:cNvPr id="107" name="Google Shape;107;p2"/>
          <p:cNvSpPr txBox="1"/>
          <p:nvPr/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r>
              <a:rPr b="0" i="0" lang="en-US" sz="1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International Institute of Information Technology, Naya Raipur</a:t>
            </a:r>
            <a:endParaRPr/>
          </a:p>
        </p:txBody>
      </p:sp>
      <p:sp>
        <p:nvSpPr>
          <p:cNvPr id="108" name="Google Shape;108;p2"/>
          <p:cNvSpPr txBox="1"/>
          <p:nvPr/>
        </p:nvSpPr>
        <p:spPr>
          <a:xfrm>
            <a:off x="9629775" y="6492875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394335f4b8_1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To detect used </a:t>
            </a:r>
            <a:r>
              <a:rPr lang="en-US"/>
              <a:t>frequency</a:t>
            </a:r>
            <a:r>
              <a:rPr lang="en-US"/>
              <a:t> in the spectrum band.</a:t>
            </a:r>
            <a:endParaRPr/>
          </a:p>
        </p:txBody>
      </p:sp>
      <p:sp>
        <p:nvSpPr>
          <p:cNvPr id="115" name="Google Shape;115;g2394335f4b8_1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Calibri"/>
              <a:buNone/>
            </a:pPr>
            <a:r>
              <a:rPr b="1" lang="en-US"/>
              <a:t>Aim</a:t>
            </a:r>
            <a:endParaRPr b="1"/>
          </a:p>
        </p:txBody>
      </p:sp>
      <p:sp>
        <p:nvSpPr>
          <p:cNvPr id="116" name="Google Shape;116;g2394335f4b8_1_0"/>
          <p:cNvSpPr txBox="1"/>
          <p:nvPr>
            <p:ph idx="12" type="sldNum"/>
          </p:nvPr>
        </p:nvSpPr>
        <p:spPr>
          <a:xfrm>
            <a:off x="9629775" y="6492875"/>
            <a:ext cx="1979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394335f4b8_1_7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100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Discover used frequency band using RTL-SDR.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Then, use any </a:t>
            </a:r>
            <a:r>
              <a:rPr lang="en-US"/>
              <a:t>unused frequency band using USRP Transmitter and generate signal .</a:t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-US"/>
              <a:t>Receive signal using RTL-SDR.</a:t>
            </a:r>
            <a:endParaRPr/>
          </a:p>
        </p:txBody>
      </p:sp>
      <p:sp>
        <p:nvSpPr>
          <p:cNvPr id="123" name="Google Shape;123;g2394335f4b8_1_7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Calibri"/>
              <a:buNone/>
            </a:pPr>
            <a:r>
              <a:rPr b="1" lang="en-US"/>
              <a:t>Proposed</a:t>
            </a:r>
            <a:r>
              <a:rPr lang="en-US"/>
              <a:t> </a:t>
            </a:r>
            <a:r>
              <a:rPr b="1" lang="en-US"/>
              <a:t>Solution</a:t>
            </a:r>
            <a:endParaRPr/>
          </a:p>
        </p:txBody>
      </p:sp>
      <p:sp>
        <p:nvSpPr>
          <p:cNvPr id="124" name="Google Shape;124;g2394335f4b8_1_7"/>
          <p:cNvSpPr txBox="1"/>
          <p:nvPr>
            <p:ph idx="12" type="sldNum"/>
          </p:nvPr>
        </p:nvSpPr>
        <p:spPr>
          <a:xfrm>
            <a:off x="9629775" y="6492875"/>
            <a:ext cx="1979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394335f4b8_1_33"/>
          <p:cNvSpPr txBox="1"/>
          <p:nvPr>
            <p:ph idx="12" type="sldNum"/>
          </p:nvPr>
        </p:nvSpPr>
        <p:spPr>
          <a:xfrm>
            <a:off x="9629775" y="6492875"/>
            <a:ext cx="1979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1" name="Google Shape;131;g2394335f4b8_1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500" y="672650"/>
            <a:ext cx="9492499" cy="5289376"/>
          </a:xfrm>
          <a:prstGeom prst="rect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"/>
          <p:cNvSpPr txBox="1"/>
          <p:nvPr>
            <p:ph type="title"/>
          </p:nvPr>
        </p:nvSpPr>
        <p:spPr>
          <a:xfrm>
            <a:off x="838200" y="365125"/>
            <a:ext cx="9761537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Calibri"/>
              <a:buNone/>
            </a:pPr>
            <a:r>
              <a:rPr b="1" i="0" lang="en-US" sz="4400" u="non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Hardware Used </a:t>
            </a:r>
            <a:endParaRPr/>
          </a:p>
        </p:txBody>
      </p:sp>
      <p:sp>
        <p:nvSpPr>
          <p:cNvPr id="137" name="Google Shape;137;p4"/>
          <p:cNvSpPr txBox="1"/>
          <p:nvPr>
            <p:ph idx="1" type="body"/>
          </p:nvPr>
        </p:nvSpPr>
        <p:spPr>
          <a:xfrm>
            <a:off x="838200" y="1825625"/>
            <a:ext cx="5143500" cy="982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RTL-SDR(</a:t>
            </a:r>
            <a:r>
              <a:rPr b="0" i="0" lang="en-US" sz="2800" u="none" cap="none" strike="noStrike">
                <a:solidFill>
                  <a:srgbClr val="0F1111"/>
                </a:solidFill>
                <a:latin typeface="Arial"/>
                <a:ea typeface="Arial"/>
                <a:cs typeface="Arial"/>
                <a:sym typeface="Arial"/>
              </a:rPr>
              <a:t>RTL2832U R820T2)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206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Antenna </a:t>
            </a:r>
            <a:endParaRPr b="0" i="0" sz="2800" u="none" cap="none" strike="noStrike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USRP </a:t>
            </a:r>
            <a:r>
              <a:rPr lang="en-US"/>
              <a:t>Transmitter</a:t>
            </a:r>
            <a:endParaRPr/>
          </a:p>
        </p:txBody>
      </p:sp>
      <p:sp>
        <p:nvSpPr>
          <p:cNvPr id="138" name="Google Shape;138;p4"/>
          <p:cNvSpPr txBox="1"/>
          <p:nvPr/>
        </p:nvSpPr>
        <p:spPr>
          <a:xfrm>
            <a:off x="266700" y="6518275"/>
            <a:ext cx="2209800" cy="3000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r>
              <a:rPr b="0" i="0" lang="en-US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*</a:t>
            </a:r>
            <a:endParaRPr/>
          </a:p>
        </p:txBody>
      </p:sp>
      <p:sp>
        <p:nvSpPr>
          <p:cNvPr id="139" name="Google Shape;139;p4"/>
          <p:cNvSpPr txBox="1"/>
          <p:nvPr/>
        </p:nvSpPr>
        <p:spPr>
          <a:xfrm>
            <a:off x="9607550" y="6453187"/>
            <a:ext cx="1979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  <p:sp>
        <p:nvSpPr>
          <p:cNvPr id="140" name="Google Shape;140;p4"/>
          <p:cNvSpPr txBox="1"/>
          <p:nvPr/>
        </p:nvSpPr>
        <p:spPr>
          <a:xfrm>
            <a:off x="2859087" y="6492875"/>
            <a:ext cx="65976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Georgia"/>
              <a:buNone/>
            </a:pPr>
            <a:r>
              <a:rPr b="0" i="0" lang="en-US" sz="1400" u="non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International Institute of Information Technology, Naya Raipur</a:t>
            </a:r>
            <a:endParaRPr/>
          </a:p>
        </p:txBody>
      </p:sp>
      <p:pic>
        <p:nvPicPr>
          <p:cNvPr id="141" name="Google Shape;14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12500" y="1896262"/>
            <a:ext cx="4611687" cy="4351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4825" y="3803180"/>
            <a:ext cx="3355800" cy="188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394335f4b8_1_4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Software Used</a:t>
            </a:r>
            <a:endParaRPr/>
          </a:p>
        </p:txBody>
      </p:sp>
      <p:sp>
        <p:nvSpPr>
          <p:cNvPr id="149" name="Google Shape;149;g2394335f4b8_1_43"/>
          <p:cNvSpPr txBox="1"/>
          <p:nvPr>
            <p:ph idx="12" type="sldNum"/>
          </p:nvPr>
        </p:nvSpPr>
        <p:spPr>
          <a:xfrm>
            <a:off x="9629775" y="6492875"/>
            <a:ext cx="1979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0" name="Google Shape;150;g2394335f4b8_1_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950" y="1388275"/>
            <a:ext cx="4821750" cy="48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394335f4b8_1_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3750" y="2403675"/>
            <a:ext cx="4530300" cy="2586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394335f4b8_1_23"/>
          <p:cNvSpPr txBox="1"/>
          <p:nvPr>
            <p:ph idx="12" type="sldNum"/>
          </p:nvPr>
        </p:nvSpPr>
        <p:spPr>
          <a:xfrm>
            <a:off x="9629775" y="7254875"/>
            <a:ext cx="1979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8" name="Google Shape;158;g2394335f4b8_1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6800" y="1004875"/>
            <a:ext cx="2951398" cy="2213553"/>
          </a:xfrm>
          <a:prstGeom prst="rect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9" name="Google Shape;159;g2394335f4b8_1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250" y="1004200"/>
            <a:ext cx="2951398" cy="2214924"/>
          </a:xfrm>
          <a:prstGeom prst="rect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0" name="Google Shape;160;g2394335f4b8_1_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62625" y="3818750"/>
            <a:ext cx="2799750" cy="2393664"/>
          </a:xfrm>
          <a:prstGeom prst="rect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1" name="Google Shape;161;g2394335f4b8_1_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9262" y="3818738"/>
            <a:ext cx="3570315" cy="2214925"/>
          </a:xfrm>
          <a:prstGeom prst="rect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g2394335f4b8_1_23"/>
          <p:cNvSpPr/>
          <p:nvPr/>
        </p:nvSpPr>
        <p:spPr>
          <a:xfrm>
            <a:off x="4407300" y="1716575"/>
            <a:ext cx="1272300" cy="469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155CC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2394335f4b8_1_23"/>
          <p:cNvSpPr/>
          <p:nvPr/>
        </p:nvSpPr>
        <p:spPr>
          <a:xfrm rot="10800000">
            <a:off x="4468048" y="4960413"/>
            <a:ext cx="1150800" cy="469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1155CC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2394335f4b8_1_23"/>
          <p:cNvSpPr/>
          <p:nvPr/>
        </p:nvSpPr>
        <p:spPr>
          <a:xfrm>
            <a:off x="9957225" y="2986050"/>
            <a:ext cx="1324800" cy="13248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1155CC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394335f4b8_1_7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Calibri"/>
              <a:buNone/>
            </a:pPr>
            <a:r>
              <a:rPr b="1" lang="en-US"/>
              <a:t>Output</a:t>
            </a:r>
            <a:r>
              <a:rPr lang="en-US"/>
              <a:t> </a:t>
            </a:r>
            <a:r>
              <a:rPr b="1" lang="en-US"/>
              <a:t>of</a:t>
            </a:r>
            <a:r>
              <a:rPr lang="en-US"/>
              <a:t> </a:t>
            </a:r>
            <a:r>
              <a:rPr b="1" lang="en-US"/>
              <a:t>SDR</a:t>
            </a:r>
            <a:r>
              <a:rPr lang="en-US"/>
              <a:t>#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2394335f4b8_1_78"/>
          <p:cNvSpPr txBox="1"/>
          <p:nvPr>
            <p:ph idx="12" type="sldNum"/>
          </p:nvPr>
        </p:nvSpPr>
        <p:spPr>
          <a:xfrm>
            <a:off x="9629775" y="6492875"/>
            <a:ext cx="19797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2" name="Google Shape;172;g2394335f4b8_1_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9050" y="1259500"/>
            <a:ext cx="8701301" cy="4997399"/>
          </a:xfrm>
          <a:prstGeom prst="rect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_Office Theme">
  <a:themeElements>
    <a:clrScheme name="Blu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Blu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1_Office Theme">
  <a:themeElements>
    <a:clrScheme name="Blu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2020-01-15T07:35:03Z</dcterms:created>
  <dc:creator>Amit Agrawal</dc:creator>
</cp:coreProperties>
</file>